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32" r:id="rId3"/>
    <p:sldId id="257" r:id="rId4"/>
    <p:sldId id="261" r:id="rId5"/>
    <p:sldId id="325" r:id="rId6"/>
    <p:sldId id="326" r:id="rId7"/>
    <p:sldId id="327" r:id="rId8"/>
    <p:sldId id="328" r:id="rId9"/>
    <p:sldId id="329" r:id="rId10"/>
    <p:sldId id="323" r:id="rId11"/>
    <p:sldId id="324" r:id="rId12"/>
    <p:sldId id="331" r:id="rId13"/>
    <p:sldId id="330" r:id="rId14"/>
    <p:sldId id="301" r:id="rId15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4893"/>
    <a:srgbClr val="002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409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ce Brighouse" userId="a33f6c7d-5e62-44cd-9c76-376c39f42584" providerId="ADAL" clId="{EF8D2646-7CBB-47FC-80DE-CAD511140ADC}"/>
    <pc:docChg chg="modSld">
      <pc:chgData name="Alice Brighouse" userId="a33f6c7d-5e62-44cd-9c76-376c39f42584" providerId="ADAL" clId="{EF8D2646-7CBB-47FC-80DE-CAD511140ADC}" dt="2023-10-09T08:08:11.819" v="103" actId="1076"/>
      <pc:docMkLst>
        <pc:docMk/>
      </pc:docMkLst>
      <pc:sldChg chg="modSp mod">
        <pc:chgData name="Alice Brighouse" userId="a33f6c7d-5e62-44cd-9c76-376c39f42584" providerId="ADAL" clId="{EF8D2646-7CBB-47FC-80DE-CAD511140ADC}" dt="2023-10-09T08:08:11.819" v="103" actId="1076"/>
        <pc:sldMkLst>
          <pc:docMk/>
          <pc:sldMk cId="4147719232" sldId="256"/>
        </pc:sldMkLst>
        <pc:spChg chg="mod">
          <ac:chgData name="Alice Brighouse" userId="a33f6c7d-5e62-44cd-9c76-376c39f42584" providerId="ADAL" clId="{EF8D2646-7CBB-47FC-80DE-CAD511140ADC}" dt="2023-10-09T08:08:11.819" v="103" actId="1076"/>
          <ac:spMkLst>
            <pc:docMk/>
            <pc:sldMk cId="4147719232" sldId="256"/>
            <ac:spMk id="2" creationId="{B7C95CEE-A5CB-4F8B-915A-926E2CCF7A34}"/>
          </ac:spMkLst>
        </pc:spChg>
        <pc:spChg chg="mod">
          <ac:chgData name="Alice Brighouse" userId="a33f6c7d-5e62-44cd-9c76-376c39f42584" providerId="ADAL" clId="{EF8D2646-7CBB-47FC-80DE-CAD511140ADC}" dt="2023-10-09T08:08:08.147" v="102" actId="1076"/>
          <ac:spMkLst>
            <pc:docMk/>
            <pc:sldMk cId="4147719232" sldId="256"/>
            <ac:spMk id="3" creationId="{675EDE8D-1F30-452F-8A87-B3FBD552B5E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206FB-6E01-4769-9AC2-ECB8F8B997F9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D7922-7DE3-4245-B22A-2D2E02E086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671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Welcome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Our approach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D7922-7DE3-4245-B22A-2D2E02E0867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714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Palatino Linotype" panose="02040502050505030304" pitchFamily="18" charset="0"/>
            </a:endParaRPr>
          </a:p>
          <a:p>
            <a:endParaRPr lang="en-GB" dirty="0">
              <a:latin typeface="Palatino Linotype" panose="0204050205050503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22738-48A1-4470-B597-E67394D73B8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408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Palatino Linotype" panose="0204050205050503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22738-48A1-4470-B597-E67394D73B8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460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D7922-7DE3-4245-B22A-2D2E02E0867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1130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D7922-7DE3-4245-B22A-2D2E02E0867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368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D7922-7DE3-4245-B22A-2D2E02E0867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642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22738-48A1-4470-B597-E67394D73B8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360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D7922-7DE3-4245-B22A-2D2E02E0867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039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D7922-7DE3-4245-B22A-2D2E02E0867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201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you don’t meet targets: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Ask yourself if the target was achievable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Pinpoint where things went wrong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Identify the barriers to achieving your target and consider how best to address them.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Develop a new set of targets and or a new strategy to achieve the original ones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D7922-7DE3-4245-B22A-2D2E02E0867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028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D7922-7DE3-4245-B22A-2D2E02E0867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9466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problem with qualitative targets is they can be intangible and difficult to measure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D7922-7DE3-4245-B22A-2D2E02E0867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946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Whilst we would recommend a mix of all types of targets, the key to making real and sustainable progress on EDI will be setting outcome based, quantitative and ambitious targets, e.g., supporting a member of chambers from an ethnic minority background/other under-represented group in Chambers take Silk within 3 years; or recruiting a Black pupil within 3 years; or reducing the gap between earnings of women and men up to 15 years call by 25%.</a:t>
            </a:r>
            <a:endParaRPr lang="en-GB" dirty="0">
              <a:latin typeface="Palatino Linotype" panose="02040502050505030304" pitchFamily="18" charset="0"/>
            </a:endParaRPr>
          </a:p>
          <a:p>
            <a:endParaRPr lang="en-GB" dirty="0">
              <a:latin typeface="Palatino Linotype" panose="0204050205050503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722738-48A1-4470-B597-E67394D73B8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971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CABA-C277-451D-8F3C-7980E4447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Palatino Linotype" panose="020405020505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314BEB-9DCC-4DF7-8B5D-110C00BA0E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Palatino Linotype" panose="0204050205050503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9655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2D33A-0A96-443B-BB00-B688D7DE0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Palatino Linotype" panose="0204050205050503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14C4CC-2887-4441-8E21-5E3A3FEDB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Palatino Linotype" panose="02040502050505030304" pitchFamily="18" charset="0"/>
              </a:defRPr>
            </a:lvl1pPr>
            <a:lvl2pPr>
              <a:defRPr>
                <a:latin typeface="Palatino Linotype" panose="02040502050505030304" pitchFamily="18" charset="0"/>
              </a:defRPr>
            </a:lvl2pPr>
            <a:lvl3pPr>
              <a:defRPr>
                <a:latin typeface="Palatino Linotype" panose="02040502050505030304" pitchFamily="18" charset="0"/>
              </a:defRPr>
            </a:lvl3pPr>
            <a:lvl4pPr>
              <a:defRPr>
                <a:latin typeface="Palatino Linotype" panose="02040502050505030304" pitchFamily="18" charset="0"/>
              </a:defRPr>
            </a:lvl4pPr>
            <a:lvl5pPr>
              <a:defRPr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445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3E2873-39E1-4130-9F79-F4D6D717E3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Palatino Linotype" panose="0204050205050503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F72D52-FA5E-49D9-8689-981BA79C34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Palatino Linotype" panose="02040502050505030304" pitchFamily="18" charset="0"/>
              </a:defRPr>
            </a:lvl1pPr>
            <a:lvl2pPr>
              <a:defRPr>
                <a:latin typeface="Palatino Linotype" panose="02040502050505030304" pitchFamily="18" charset="0"/>
              </a:defRPr>
            </a:lvl2pPr>
            <a:lvl3pPr>
              <a:defRPr>
                <a:latin typeface="Palatino Linotype" panose="02040502050505030304" pitchFamily="18" charset="0"/>
              </a:defRPr>
            </a:lvl3pPr>
            <a:lvl4pPr>
              <a:defRPr>
                <a:latin typeface="Palatino Linotype" panose="02040502050505030304" pitchFamily="18" charset="0"/>
              </a:defRPr>
            </a:lvl4pPr>
            <a:lvl5pPr>
              <a:defRPr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972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AEEF9-C442-46BE-A1DD-7538F3B68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Palatino Linotype" panose="020405020505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B584F-40E2-41A1-803A-3FE337DD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Palatino Linotype" panose="02040502050505030304" pitchFamily="18" charset="0"/>
              </a:defRPr>
            </a:lvl1pPr>
            <a:lvl2pPr>
              <a:defRPr>
                <a:latin typeface="Palatino Linotype" panose="02040502050505030304" pitchFamily="18" charset="0"/>
              </a:defRPr>
            </a:lvl2pPr>
            <a:lvl3pPr>
              <a:defRPr>
                <a:latin typeface="Palatino Linotype" panose="02040502050505030304" pitchFamily="18" charset="0"/>
              </a:defRPr>
            </a:lvl3pPr>
            <a:lvl4pPr>
              <a:defRPr>
                <a:latin typeface="Palatino Linotype" panose="02040502050505030304" pitchFamily="18" charset="0"/>
              </a:defRPr>
            </a:lvl4pPr>
            <a:lvl5pPr>
              <a:defRPr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7506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72D1B-77C0-4DC9-AD01-6A63B987F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Palatino Linotype" panose="020405020505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D8F52-72FA-488A-BA9C-F15501106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E84893"/>
                </a:solidFill>
                <a:latin typeface="Palatino Linotype" panose="0204050205050503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0839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45E0D-A12D-42FA-A367-8ECA4D0B0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Palatino Linotype" panose="020405020505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9C374-778B-44F8-B23D-AD090262E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Palatino Linotype" panose="02040502050505030304" pitchFamily="18" charset="0"/>
              </a:defRPr>
            </a:lvl1pPr>
            <a:lvl2pPr>
              <a:defRPr>
                <a:latin typeface="Palatino Linotype" panose="02040502050505030304" pitchFamily="18" charset="0"/>
              </a:defRPr>
            </a:lvl2pPr>
            <a:lvl3pPr>
              <a:defRPr>
                <a:latin typeface="Palatino Linotype" panose="02040502050505030304" pitchFamily="18" charset="0"/>
              </a:defRPr>
            </a:lvl3pPr>
            <a:lvl4pPr>
              <a:defRPr>
                <a:latin typeface="Palatino Linotype" panose="02040502050505030304" pitchFamily="18" charset="0"/>
              </a:defRPr>
            </a:lvl4pPr>
            <a:lvl5pPr>
              <a:defRPr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A5FD3C-46B2-4801-A012-DC00617414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Palatino Linotype" panose="02040502050505030304" pitchFamily="18" charset="0"/>
              </a:defRPr>
            </a:lvl1pPr>
            <a:lvl2pPr>
              <a:defRPr>
                <a:latin typeface="Palatino Linotype" panose="02040502050505030304" pitchFamily="18" charset="0"/>
              </a:defRPr>
            </a:lvl2pPr>
            <a:lvl3pPr>
              <a:defRPr>
                <a:latin typeface="Palatino Linotype" panose="02040502050505030304" pitchFamily="18" charset="0"/>
              </a:defRPr>
            </a:lvl3pPr>
            <a:lvl4pPr>
              <a:defRPr>
                <a:latin typeface="Palatino Linotype" panose="02040502050505030304" pitchFamily="18" charset="0"/>
              </a:defRPr>
            </a:lvl4pPr>
            <a:lvl5pPr>
              <a:defRPr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304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A80FD-C615-493C-9707-4783B282A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Palatino Linotype" panose="0204050205050503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3BBCE-876E-4DBB-8B43-AA58A09C32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Palatino Linotype" panose="020405020505050303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4936D-828D-4DEF-AC84-B8BD13EF7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Palatino Linotype" panose="02040502050505030304" pitchFamily="18" charset="0"/>
              </a:defRPr>
            </a:lvl1pPr>
            <a:lvl2pPr>
              <a:defRPr>
                <a:latin typeface="Palatino Linotype" panose="02040502050505030304" pitchFamily="18" charset="0"/>
              </a:defRPr>
            </a:lvl2pPr>
            <a:lvl3pPr>
              <a:defRPr>
                <a:latin typeface="Palatino Linotype" panose="02040502050505030304" pitchFamily="18" charset="0"/>
              </a:defRPr>
            </a:lvl3pPr>
            <a:lvl4pPr>
              <a:defRPr>
                <a:latin typeface="Palatino Linotype" panose="02040502050505030304" pitchFamily="18" charset="0"/>
              </a:defRPr>
            </a:lvl4pPr>
            <a:lvl5pPr>
              <a:defRPr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EE0662-3AB4-43C5-A175-A662882923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Palatino Linotype" panose="020405020505050303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353088-1FDD-425D-8783-EBCF7EB743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Palatino Linotype" panose="02040502050505030304" pitchFamily="18" charset="0"/>
              </a:defRPr>
            </a:lvl1pPr>
            <a:lvl2pPr>
              <a:defRPr>
                <a:latin typeface="Palatino Linotype" panose="02040502050505030304" pitchFamily="18" charset="0"/>
              </a:defRPr>
            </a:lvl2pPr>
            <a:lvl3pPr>
              <a:defRPr>
                <a:latin typeface="Palatino Linotype" panose="02040502050505030304" pitchFamily="18" charset="0"/>
              </a:defRPr>
            </a:lvl3pPr>
            <a:lvl4pPr>
              <a:defRPr>
                <a:latin typeface="Palatino Linotype" panose="02040502050505030304" pitchFamily="18" charset="0"/>
              </a:defRPr>
            </a:lvl4pPr>
            <a:lvl5pPr>
              <a:defRPr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5888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EC2AB-D4A9-422C-90AD-567320125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Palatino Linotype" panose="0204050205050503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470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8689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ECFC-D91F-4511-B4F0-7D69E20D6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Palatino Linotype" panose="0204050205050503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38C47-E9BE-4258-B7E1-F5E534252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Palatino Linotype" panose="02040502050505030304" pitchFamily="18" charset="0"/>
              </a:defRPr>
            </a:lvl1pPr>
            <a:lvl2pPr>
              <a:defRPr sz="2800">
                <a:latin typeface="Palatino Linotype" panose="02040502050505030304" pitchFamily="18" charset="0"/>
              </a:defRPr>
            </a:lvl2pPr>
            <a:lvl3pPr>
              <a:defRPr sz="2400">
                <a:latin typeface="Palatino Linotype" panose="02040502050505030304" pitchFamily="18" charset="0"/>
              </a:defRPr>
            </a:lvl3pPr>
            <a:lvl4pPr>
              <a:defRPr sz="2000">
                <a:latin typeface="Palatino Linotype" panose="02040502050505030304" pitchFamily="18" charset="0"/>
              </a:defRPr>
            </a:lvl4pPr>
            <a:lvl5pPr>
              <a:defRPr sz="2000">
                <a:latin typeface="Palatino Linotype" panose="02040502050505030304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353A73-F1A7-4717-A539-95ABCD0F4B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Palatino Linotype" panose="02040502050505030304" pitchFamily="18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3543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8A95D-869D-4D40-B604-573DF264B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Palatino Linotype" panose="0204050205050503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43A4AD-6653-43FB-B18F-D5429EA6B0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Palatino Linotype" panose="02040502050505030304" pitchFamily="18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9F6F34-463C-439B-9694-BFBB705F45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Palatino Linotype" panose="02040502050505030304" pitchFamily="18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110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D596C2-A1E3-467B-B439-A08A27B0C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6DF0FF-B0AF-4B74-BF87-27486E4425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066CF32-5768-4C9E-B8CA-E43EA46CE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51274"/>
          <a:stretch/>
        </p:blipFill>
        <p:spPr>
          <a:xfrm>
            <a:off x="-1" y="3113891"/>
            <a:ext cx="1328619" cy="37441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289B0F-E16B-404C-AB53-81FFFCD67641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147" y="0"/>
            <a:ext cx="2231853" cy="205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290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2E52"/>
          </a:solidFill>
          <a:latin typeface="Palatino Linotype" panose="0204050205050503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rgbClr val="E84893"/>
          </a:solidFill>
          <a:latin typeface="Palatino Linotype" panose="0204050205050503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equality@barcouncil.org.uk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rcouncilethics.co.uk/documents/target-setting-guid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95CEE-A5CB-4F8B-915A-926E2CCF7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5127" y="3085135"/>
            <a:ext cx="9304096" cy="1871933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sz="4000" dirty="0"/>
            </a:br>
            <a:br>
              <a:rPr lang="en-GB" dirty="0"/>
            </a:br>
            <a:r>
              <a:rPr lang="en-GB" dirty="0"/>
              <a:t>Target Setting Workshop</a:t>
            </a:r>
            <a:br>
              <a:rPr lang="en-GB" dirty="0"/>
            </a:br>
            <a:br>
              <a:rPr lang="en-GB" dirty="0"/>
            </a:br>
            <a:r>
              <a:rPr lang="en-GB" sz="3100" dirty="0"/>
              <a:t>Planning and Environment Bar Association &amp; Compulsory Purchase Association Joint Session</a:t>
            </a:r>
            <a:br>
              <a:rPr lang="en-GB" sz="4000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5EDE8D-1F30-452F-8A87-B3FBD552B5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0918" y="5149734"/>
            <a:ext cx="8752514" cy="593324"/>
          </a:xfrm>
        </p:spPr>
        <p:txBody>
          <a:bodyPr>
            <a:normAutofit/>
          </a:bodyPr>
          <a:lstStyle/>
          <a:p>
            <a:r>
              <a:rPr lang="en-GB" sz="3200" dirty="0"/>
              <a:t>9 October 2023</a:t>
            </a:r>
          </a:p>
        </p:txBody>
      </p:sp>
    </p:spTree>
    <p:extLst>
      <p:ext uri="{BB962C8B-B14F-4D97-AF65-F5344CB8AC3E}">
        <p14:creationId xmlns:p14="http://schemas.microsoft.com/office/powerpoint/2010/main" val="4147719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8C847-5FCE-45CA-B522-D559AD6EA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Setting Targets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4E7C3F-2CC2-BD82-5648-CB159A655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336" y="1785669"/>
            <a:ext cx="8377913" cy="381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259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8C847-5FCE-45CA-B522-D559AD6EA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Steps to set targets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BED98-E5D2-4482-BAAE-F11E49470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423" y="1988597"/>
            <a:ext cx="10515600" cy="3868769"/>
          </a:xfrm>
        </p:spPr>
        <p:txBody>
          <a:bodyPr>
            <a:normAutofit/>
          </a:bodyPr>
          <a:lstStyle/>
          <a:p>
            <a:r>
              <a:rPr lang="en-GB" b="0" dirty="0">
                <a:solidFill>
                  <a:srgbClr val="E84893"/>
                </a:solidFill>
              </a:rPr>
              <a:t>Step 1: Data Collection </a:t>
            </a:r>
          </a:p>
          <a:p>
            <a:r>
              <a:rPr lang="en-GB" b="0" dirty="0"/>
              <a:t>Step 2: Set Parameters</a:t>
            </a:r>
          </a:p>
          <a:p>
            <a:r>
              <a:rPr lang="en-GB" b="0" dirty="0">
                <a:solidFill>
                  <a:srgbClr val="E84893"/>
                </a:solidFill>
              </a:rPr>
              <a:t>Step 3: Identify areas of focus</a:t>
            </a:r>
          </a:p>
          <a:p>
            <a:r>
              <a:rPr lang="en-GB" b="0" dirty="0">
                <a:solidFill>
                  <a:srgbClr val="E84893"/>
                </a:solidFill>
              </a:rPr>
              <a:t>Step 4: Draft targets</a:t>
            </a:r>
          </a:p>
          <a:p>
            <a:r>
              <a:rPr lang="en-GB" b="0" dirty="0">
                <a:solidFill>
                  <a:srgbClr val="E84893"/>
                </a:solidFill>
              </a:rPr>
              <a:t>Step 5: Finalise Targets</a:t>
            </a:r>
          </a:p>
          <a:p>
            <a:endParaRPr lang="en-GB" b="0" dirty="0"/>
          </a:p>
          <a:p>
            <a:pPr marL="0" indent="0">
              <a:buNone/>
            </a:pPr>
            <a:r>
              <a:rPr lang="en-GB" sz="2000" b="0" u="sng" dirty="0">
                <a:solidFill>
                  <a:srgbClr val="002E52"/>
                </a:solidFill>
              </a:rPr>
              <a:t>Note</a:t>
            </a:r>
            <a:r>
              <a:rPr lang="en-GB" sz="2000" b="0" dirty="0">
                <a:solidFill>
                  <a:srgbClr val="002E52"/>
                </a:solidFill>
              </a:rPr>
              <a:t>: You don’t have necessarily have to follow the order above…</a:t>
            </a:r>
          </a:p>
        </p:txBody>
      </p:sp>
    </p:spTree>
    <p:extLst>
      <p:ext uri="{BB962C8B-B14F-4D97-AF65-F5344CB8AC3E}">
        <p14:creationId xmlns:p14="http://schemas.microsoft.com/office/powerpoint/2010/main" val="2074610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8C847-5FCE-45CA-B522-D559AD6EA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Matrix</a:t>
            </a:r>
            <a:endParaRPr lang="en-GB" dirty="0">
              <a:solidFill>
                <a:srgbClr val="E84893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BED98-E5D2-4482-BAAE-F11E49470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423" y="1988597"/>
            <a:ext cx="10515600" cy="3868769"/>
          </a:xfrm>
        </p:spPr>
        <p:txBody>
          <a:bodyPr>
            <a:normAutofit/>
          </a:bodyPr>
          <a:lstStyle/>
          <a:p>
            <a:r>
              <a:rPr lang="en-GB" sz="2400" b="0" dirty="0">
                <a:solidFill>
                  <a:srgbClr val="002E52"/>
                </a:solidFill>
              </a:rPr>
              <a:t>A few lessons from our experience</a:t>
            </a:r>
            <a:endParaRPr lang="en-GB" sz="2400" b="0" dirty="0"/>
          </a:p>
          <a:p>
            <a:r>
              <a:rPr lang="en-GB" sz="2400" b="0" dirty="0"/>
              <a:t>Following the steps – not a linear process</a:t>
            </a:r>
          </a:p>
          <a:p>
            <a:r>
              <a:rPr lang="en-GB" sz="2400" b="0" dirty="0"/>
              <a:t>Data collection – be specific</a:t>
            </a:r>
          </a:p>
          <a:p>
            <a:r>
              <a:rPr lang="en-GB" sz="2400" b="0" dirty="0"/>
              <a:t>Set parameters – don’t be afraid to start small</a:t>
            </a:r>
          </a:p>
          <a:p>
            <a:r>
              <a:rPr lang="en-GB" sz="2400" b="0" dirty="0"/>
              <a:t>Identify areas of focus – it’s not always about representation</a:t>
            </a:r>
          </a:p>
          <a:p>
            <a:r>
              <a:rPr lang="en-GB" sz="2400" b="0" dirty="0"/>
              <a:t>Draft targets – be ambitious</a:t>
            </a:r>
          </a:p>
          <a:p>
            <a:r>
              <a:rPr lang="en-GB" sz="2400" b="0" dirty="0"/>
              <a:t>Finalise targets – create accountability and monitor progress</a:t>
            </a:r>
          </a:p>
          <a:p>
            <a:endParaRPr lang="en-GB" sz="2000" b="0" dirty="0"/>
          </a:p>
          <a:p>
            <a:endParaRPr lang="en-GB" sz="2000" b="0" dirty="0"/>
          </a:p>
          <a:p>
            <a:endParaRPr lang="en-GB" sz="2000" b="0" i="1" dirty="0">
              <a:solidFill>
                <a:srgbClr val="002E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84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29748-8C7D-F5F6-7513-F6CA7EE25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 Points: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A455B-30BF-BCF4-CD10-0D7CDD46B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b="0" dirty="0">
                <a:solidFill>
                  <a:srgbClr val="002E52"/>
                </a:solidFill>
              </a:rPr>
              <a:t>Identify a potential barrier to target setting – please discuss how you might navigate this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dirty="0">
                <a:solidFill>
                  <a:srgbClr val="002E52"/>
                </a:solidFill>
              </a:rPr>
              <a:t>Identify up to three targets – try and consider process and outcomes-based targets, and quantitative/qualitative targets. </a:t>
            </a:r>
          </a:p>
          <a:p>
            <a:pPr lvl="1"/>
            <a:r>
              <a:rPr lang="en-GB" b="0" dirty="0">
                <a:solidFill>
                  <a:srgbClr val="002E52"/>
                </a:solidFill>
              </a:rPr>
              <a:t>Consider how you would generate buy-in</a:t>
            </a:r>
          </a:p>
          <a:p>
            <a:pPr lvl="1"/>
            <a:r>
              <a:rPr lang="en-GB" b="0" dirty="0">
                <a:solidFill>
                  <a:srgbClr val="002E52"/>
                </a:solidFill>
              </a:rPr>
              <a:t>What strategy you would develop for achieving your target</a:t>
            </a:r>
          </a:p>
          <a:p>
            <a:pPr lvl="1"/>
            <a:r>
              <a:rPr lang="en-GB" b="0" dirty="0">
                <a:solidFill>
                  <a:srgbClr val="002E52"/>
                </a:solidFill>
              </a:rPr>
              <a:t>What steps you might take if you were not on course to achieve your target   </a:t>
            </a:r>
          </a:p>
        </p:txBody>
      </p:sp>
    </p:spTree>
    <p:extLst>
      <p:ext uri="{BB962C8B-B14F-4D97-AF65-F5344CB8AC3E}">
        <p14:creationId xmlns:p14="http://schemas.microsoft.com/office/powerpoint/2010/main" val="236111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35308-0E34-4854-80C2-FAEEB026A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44E61-D3FC-4ACE-8291-8F200A95F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5039"/>
            <a:ext cx="10515600" cy="3951923"/>
          </a:xfrm>
        </p:spPr>
        <p:txBody>
          <a:bodyPr/>
          <a:lstStyle/>
          <a:p>
            <a:r>
              <a:rPr lang="en-GB" b="0" dirty="0"/>
              <a:t>Any follow up questions, please email </a:t>
            </a:r>
            <a:r>
              <a:rPr lang="en-GB" b="0" dirty="0">
                <a:hlinkClick r:id="rId3"/>
              </a:rPr>
              <a:t>equality@barcouncil.org.uk</a:t>
            </a:r>
            <a:endParaRPr lang="en-GB" b="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3428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5400-8D5A-43E0-AD09-B43B2DB1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Workshop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254B1-83C1-AAA8-1535-3A380F473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0" dirty="0">
                <a:solidFill>
                  <a:srgbClr val="002E52"/>
                </a:solidFill>
              </a:rPr>
              <a:t>Background: Bar Council’s EDI work </a:t>
            </a:r>
          </a:p>
          <a:p>
            <a:r>
              <a:rPr lang="en-GB" sz="2400" b="0" dirty="0">
                <a:solidFill>
                  <a:srgbClr val="002E52"/>
                </a:solidFill>
              </a:rPr>
              <a:t>Introduction to targets and target setting </a:t>
            </a:r>
          </a:p>
          <a:p>
            <a:r>
              <a:rPr lang="en-GB" sz="2400" b="0" dirty="0">
                <a:solidFill>
                  <a:srgbClr val="002E52"/>
                </a:solidFill>
              </a:rPr>
              <a:t>Matrix Chambers’ experience </a:t>
            </a:r>
          </a:p>
          <a:p>
            <a:r>
              <a:rPr lang="en-GB" sz="2400" b="0" dirty="0">
                <a:solidFill>
                  <a:srgbClr val="002E52"/>
                </a:solidFill>
              </a:rPr>
              <a:t>Discussion groups </a:t>
            </a:r>
          </a:p>
          <a:p>
            <a:pPr marL="1028700" lvl="1" indent="-571500">
              <a:buAutoNum type="romanLcParenBoth"/>
            </a:pPr>
            <a:r>
              <a:rPr lang="en-GB" b="0" dirty="0">
                <a:solidFill>
                  <a:srgbClr val="002E52"/>
                </a:solidFill>
              </a:rPr>
              <a:t>overcoming resistance to targets</a:t>
            </a:r>
          </a:p>
          <a:p>
            <a:pPr marL="1028700" lvl="1" indent="-571500">
              <a:buAutoNum type="romanLcParenBoth"/>
            </a:pPr>
            <a:r>
              <a:rPr lang="en-GB" b="0" dirty="0">
                <a:solidFill>
                  <a:srgbClr val="002E52"/>
                </a:solidFill>
              </a:rPr>
              <a:t>setting and implementing meaningful targets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5836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E3BDE-D3B3-4B59-9759-58367D8A1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Recap: Our ambition…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B523C-ADA6-4906-ADFF-1DF3D09F0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9417"/>
            <a:ext cx="10515600" cy="39575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0" dirty="0"/>
              <a:t>For Equality and Diversity, we are working to create a profession ‘</a:t>
            </a:r>
            <a:r>
              <a:rPr lang="en-GB" sz="2400" b="0" i="1" dirty="0"/>
              <a:t>representative of all and for all</a:t>
            </a:r>
            <a:r>
              <a:rPr lang="en-GB" sz="2400" b="0" dirty="0"/>
              <a:t>’. </a:t>
            </a:r>
          </a:p>
          <a:p>
            <a:pPr marL="0" indent="0">
              <a:buNone/>
            </a:pPr>
            <a:r>
              <a:rPr lang="en-GB" sz="2400" b="0" dirty="0"/>
              <a:t>Activity involves identifying and seeking to address barriers and assumptions that inhibit the progression of those with a protected characteristic, or those from a non-traditional background into and within the profession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75915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8C847-5FCE-45CA-B522-D559AD6EA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we do &amp; how we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BED98-E5D2-4482-BAAE-F11E49470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423" y="1988597"/>
            <a:ext cx="10515600" cy="3868769"/>
          </a:xfrm>
        </p:spPr>
        <p:txBody>
          <a:bodyPr>
            <a:normAutofit/>
          </a:bodyPr>
          <a:lstStyle/>
          <a:p>
            <a:r>
              <a:rPr lang="en-GB" sz="2400" b="0" dirty="0">
                <a:solidFill>
                  <a:srgbClr val="002E52"/>
                </a:solidFill>
              </a:rPr>
              <a:t>Work is overseen by the Equality Diversity &amp; Social Mobility (EDSM) Committee </a:t>
            </a:r>
          </a:p>
          <a:p>
            <a:r>
              <a:rPr lang="en-GB" sz="2400" b="0" dirty="0">
                <a:solidFill>
                  <a:srgbClr val="002E52"/>
                </a:solidFill>
              </a:rPr>
              <a:t>Bar Council delivers: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b="0" dirty="0">
                <a:solidFill>
                  <a:srgbClr val="E84893"/>
                </a:solidFill>
              </a:rPr>
              <a:t> Helpline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b="0" dirty="0">
                <a:solidFill>
                  <a:srgbClr val="E84893"/>
                </a:solidFill>
              </a:rPr>
              <a:t> Training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b="0" dirty="0">
                <a:solidFill>
                  <a:srgbClr val="E84893"/>
                </a:solidFill>
              </a:rPr>
              <a:t> </a:t>
            </a:r>
            <a:r>
              <a:rPr lang="en-GB" dirty="0">
                <a:solidFill>
                  <a:srgbClr val="E84893"/>
                </a:solidFill>
              </a:rPr>
              <a:t>Guidance/Policy Support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E84893"/>
                </a:solidFill>
              </a:rPr>
              <a:t> Research (data on the profile of the profession and trends)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b="0" dirty="0">
                <a:solidFill>
                  <a:srgbClr val="E84893"/>
                </a:solidFill>
              </a:rPr>
              <a:t> Programmes to promote and support equality, diversity and inclusion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b="0" dirty="0">
                <a:solidFill>
                  <a:srgbClr val="E84893"/>
                </a:solidFill>
              </a:rPr>
              <a:t> Assistance to SBAs and networks e.g., FreeBar, BBN &amp; AWB  </a:t>
            </a:r>
          </a:p>
        </p:txBody>
      </p:sp>
    </p:spTree>
    <p:extLst>
      <p:ext uri="{BB962C8B-B14F-4D97-AF65-F5344CB8AC3E}">
        <p14:creationId xmlns:p14="http://schemas.microsoft.com/office/powerpoint/2010/main" val="603750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07B8B-5BC2-8B2B-4307-A077ED910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are we encouraging </a:t>
            </a:r>
            <a:br>
              <a:rPr lang="en-GB" dirty="0"/>
            </a:br>
            <a:r>
              <a:rPr lang="en-GB" dirty="0"/>
              <a:t>Target Setting?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46DF8-5F0B-FA1F-517E-E439D84AB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36165"/>
            <a:ext cx="10515600" cy="3640797"/>
          </a:xfrm>
        </p:spPr>
        <p:txBody>
          <a:bodyPr>
            <a:normAutofit/>
          </a:bodyPr>
          <a:lstStyle/>
          <a:p>
            <a:r>
              <a:rPr lang="en-GB" sz="2400" b="0" dirty="0">
                <a:solidFill>
                  <a:srgbClr val="002E52"/>
                </a:solidFill>
              </a:rPr>
              <a:t>See: Bar Council’s </a:t>
            </a:r>
            <a:r>
              <a:rPr lang="en-GB" sz="2400" b="0" dirty="0">
                <a:hlinkClick r:id="rId3"/>
              </a:rPr>
              <a:t>Target Setting Guide</a:t>
            </a:r>
            <a:endParaRPr lang="en-GB" sz="2400" b="0" dirty="0"/>
          </a:p>
          <a:p>
            <a:endParaRPr lang="en-GB" sz="2400" dirty="0"/>
          </a:p>
          <a:p>
            <a:r>
              <a:rPr lang="en-GB" sz="2400" b="0" dirty="0">
                <a:solidFill>
                  <a:srgbClr val="002E52"/>
                </a:solidFill>
              </a:rPr>
              <a:t>Objectives tell you the direction you're moving in (e.g., increase diversity).   </a:t>
            </a:r>
          </a:p>
          <a:p>
            <a:r>
              <a:rPr lang="en-GB" sz="2400" b="0" dirty="0">
                <a:solidFill>
                  <a:srgbClr val="002E52"/>
                </a:solidFill>
              </a:rPr>
              <a:t>Targets tell you how far you want to go (e.g., increase the number of Black women by 5% over the next 12 months). </a:t>
            </a:r>
          </a:p>
          <a:p>
            <a:endParaRPr lang="en-GB" sz="2400" b="0" dirty="0">
              <a:solidFill>
                <a:srgbClr val="002E52"/>
              </a:solidFill>
            </a:endParaRPr>
          </a:p>
          <a:p>
            <a:pPr marL="0" indent="0">
              <a:buNone/>
            </a:pPr>
            <a:r>
              <a:rPr lang="en-GB" sz="2400" b="0" dirty="0"/>
              <a:t>We believe targets bring focus and enable chambers/others to better evaluate progress across their EDI initiatives.</a:t>
            </a:r>
          </a:p>
        </p:txBody>
      </p:sp>
    </p:spTree>
    <p:extLst>
      <p:ext uri="{BB962C8B-B14F-4D97-AF65-F5344CB8AC3E}">
        <p14:creationId xmlns:p14="http://schemas.microsoft.com/office/powerpoint/2010/main" val="19076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5D0E6-C4E6-7809-047A-0B7F6DB4D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Targets vs Quotas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042F8-9D9E-94EF-2F20-D06C817F5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b="0" dirty="0">
                <a:solidFill>
                  <a:srgbClr val="002E52"/>
                </a:solidFill>
              </a:rPr>
              <a:t>Targets are aspirational goals as opposed to fixed requirements. Quotas, on the other hand, are mandated outcomes, that is they must be achieved</a:t>
            </a:r>
          </a:p>
        </p:txBody>
      </p:sp>
    </p:spTree>
    <p:extLst>
      <p:ext uri="{BB962C8B-B14F-4D97-AF65-F5344CB8AC3E}">
        <p14:creationId xmlns:p14="http://schemas.microsoft.com/office/powerpoint/2010/main" val="1642849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721FE-610F-91CF-5EAD-8D8BAD7A5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have targets?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25770-9758-3446-97D9-6A7F8EB95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E84893"/>
              </a:buClr>
              <a:buSzPct val="85000"/>
              <a:buFont typeface="Wingdings" panose="05000000000000000000" pitchFamily="2" charset="2"/>
              <a:buChar char="ü"/>
            </a:pPr>
            <a:r>
              <a:rPr lang="en-GB" b="0" dirty="0">
                <a:solidFill>
                  <a:srgbClr val="002E52"/>
                </a:solidFill>
              </a:rPr>
              <a:t> </a:t>
            </a:r>
            <a:r>
              <a:rPr lang="en-GB" sz="2400" b="0" dirty="0">
                <a:solidFill>
                  <a:srgbClr val="002E52"/>
                </a:solidFill>
              </a:rPr>
              <a:t>Helps set priorities</a:t>
            </a:r>
          </a:p>
          <a:p>
            <a:pPr>
              <a:buClr>
                <a:srgbClr val="E84893"/>
              </a:buClr>
              <a:buSzPct val="85000"/>
              <a:buFont typeface="Wingdings" panose="05000000000000000000" pitchFamily="2" charset="2"/>
              <a:buChar char="ü"/>
            </a:pPr>
            <a:r>
              <a:rPr lang="en-GB" sz="2400" b="0" dirty="0">
                <a:solidFill>
                  <a:srgbClr val="002E52"/>
                </a:solidFill>
              </a:rPr>
              <a:t> Defines success</a:t>
            </a:r>
          </a:p>
          <a:p>
            <a:pPr>
              <a:buClr>
                <a:srgbClr val="E84893"/>
              </a:buClr>
              <a:buSzPct val="85000"/>
              <a:buFont typeface="Wingdings" panose="05000000000000000000" pitchFamily="2" charset="2"/>
              <a:buChar char="ü"/>
            </a:pPr>
            <a:r>
              <a:rPr lang="en-GB" sz="2400" b="0" dirty="0">
                <a:solidFill>
                  <a:srgbClr val="002E52"/>
                </a:solidFill>
              </a:rPr>
              <a:t> Gives focus and clarity </a:t>
            </a:r>
          </a:p>
          <a:p>
            <a:pPr>
              <a:buClr>
                <a:srgbClr val="E84893"/>
              </a:buClr>
              <a:buSzPct val="85000"/>
              <a:buFont typeface="Wingdings" panose="05000000000000000000" pitchFamily="2" charset="2"/>
              <a:buChar char="ü"/>
            </a:pPr>
            <a:r>
              <a:rPr lang="en-GB" sz="2400" b="0" dirty="0">
                <a:solidFill>
                  <a:srgbClr val="002E52"/>
                </a:solidFill>
              </a:rPr>
              <a:t> Enables progress to be measured</a:t>
            </a:r>
          </a:p>
          <a:p>
            <a:pPr>
              <a:buClr>
                <a:srgbClr val="E84893"/>
              </a:buClr>
              <a:buSzPct val="85000"/>
              <a:buFont typeface="Wingdings" panose="05000000000000000000" pitchFamily="2" charset="2"/>
              <a:buChar char="ü"/>
            </a:pPr>
            <a:r>
              <a:rPr lang="en-GB" sz="2400" b="0" dirty="0">
                <a:solidFill>
                  <a:srgbClr val="002E52"/>
                </a:solidFill>
              </a:rPr>
              <a:t> Builds accountability </a:t>
            </a:r>
          </a:p>
          <a:p>
            <a:pPr>
              <a:buClr>
                <a:srgbClr val="E84893"/>
              </a:buClr>
              <a:buSzPct val="85000"/>
              <a:buFont typeface="Wingdings" panose="05000000000000000000" pitchFamily="2" charset="2"/>
              <a:buChar char="ü"/>
            </a:pPr>
            <a:r>
              <a:rPr lang="en-GB" sz="2400" b="0" dirty="0">
                <a:solidFill>
                  <a:srgbClr val="002E52"/>
                </a:solidFill>
              </a:rPr>
              <a:t> Informs action </a:t>
            </a:r>
          </a:p>
          <a:p>
            <a:pPr>
              <a:buClr>
                <a:srgbClr val="E84893"/>
              </a:buClr>
              <a:buSzPct val="85000"/>
              <a:buFont typeface="Wingdings" panose="05000000000000000000" pitchFamily="2" charset="2"/>
              <a:buChar char="ü"/>
            </a:pPr>
            <a:r>
              <a:rPr lang="en-GB" sz="2400" b="0" dirty="0">
                <a:solidFill>
                  <a:srgbClr val="002E52"/>
                </a:solidFill>
              </a:rPr>
              <a:t> Helps maintain motivation </a:t>
            </a:r>
          </a:p>
        </p:txBody>
      </p:sp>
    </p:spTree>
    <p:extLst>
      <p:ext uri="{BB962C8B-B14F-4D97-AF65-F5344CB8AC3E}">
        <p14:creationId xmlns:p14="http://schemas.microsoft.com/office/powerpoint/2010/main" val="1951285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6C137-9FF8-7E72-6D26-38DEC4619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Outcome vs Process Based Targets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99947-9C80-3154-8297-35E903F84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0" dirty="0"/>
              <a:t>Process targets </a:t>
            </a:r>
            <a:r>
              <a:rPr lang="en-GB" sz="2400" b="0" dirty="0">
                <a:solidFill>
                  <a:srgbClr val="002E52"/>
                </a:solidFill>
              </a:rPr>
              <a:t>are things you have control over (e.g., publishing a report or setting up a mentoring programme to improve pupillage outcomes). </a:t>
            </a:r>
          </a:p>
          <a:p>
            <a:r>
              <a:rPr lang="en-GB" sz="2400" b="0" dirty="0"/>
              <a:t>Outcome based targets </a:t>
            </a:r>
            <a:r>
              <a:rPr lang="en-GB" sz="2400" b="0" dirty="0">
                <a:solidFill>
                  <a:srgbClr val="002E52"/>
                </a:solidFill>
              </a:rPr>
              <a:t>are less easy to control and are related to the results you’re aiming for (e.g., whether the report creates the change you want to see, or participants in a mentoring programme are more likely to secure pupillage).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3583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AD213-006E-9940-0FBB-5FC343B16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Qualitative vs Quantitative Targets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509CA-0912-EAC6-5D2D-566605866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0" dirty="0">
                <a:solidFill>
                  <a:srgbClr val="002E52"/>
                </a:solidFill>
              </a:rPr>
              <a:t>An example of a </a:t>
            </a:r>
            <a:r>
              <a:rPr lang="en-GB" b="0" dirty="0"/>
              <a:t>qualitative</a:t>
            </a:r>
            <a:r>
              <a:rPr lang="en-GB" b="0" dirty="0">
                <a:solidFill>
                  <a:srgbClr val="002E52"/>
                </a:solidFill>
              </a:rPr>
              <a:t> target might be improving chambers reputation with Black applicants</a:t>
            </a:r>
          </a:p>
          <a:p>
            <a:r>
              <a:rPr lang="en-GB" b="0" dirty="0">
                <a:solidFill>
                  <a:srgbClr val="002E52"/>
                </a:solidFill>
              </a:rPr>
              <a:t>An example of a </a:t>
            </a:r>
            <a:r>
              <a:rPr lang="en-GB" b="0" dirty="0"/>
              <a:t>quantitative</a:t>
            </a:r>
            <a:r>
              <a:rPr lang="en-GB" b="0" dirty="0">
                <a:solidFill>
                  <a:srgbClr val="002E52"/>
                </a:solidFill>
              </a:rPr>
              <a:t> target might be to increase the number of Black applicants applying to chambers by 20%</a:t>
            </a:r>
          </a:p>
        </p:txBody>
      </p:sp>
    </p:spTree>
    <p:extLst>
      <p:ext uri="{BB962C8B-B14F-4D97-AF65-F5344CB8AC3E}">
        <p14:creationId xmlns:p14="http://schemas.microsoft.com/office/powerpoint/2010/main" val="176264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789</Words>
  <Application>Microsoft Office PowerPoint</Application>
  <PresentationFormat>Widescreen</PresentationFormat>
  <Paragraphs>94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Palatino Linotype</vt:lpstr>
      <vt:lpstr>Wingdings</vt:lpstr>
      <vt:lpstr>Office Theme</vt:lpstr>
      <vt:lpstr>     Target Setting Workshop  Planning and Environment Bar Association &amp; Compulsory Purchase Association Joint Session </vt:lpstr>
      <vt:lpstr>Workshop Structure</vt:lpstr>
      <vt:lpstr>Recap: Our ambition…</vt:lpstr>
      <vt:lpstr>What we do &amp; how we work</vt:lpstr>
      <vt:lpstr>Why are we encouraging  Target Setting? </vt:lpstr>
      <vt:lpstr>Targets vs Quotas </vt:lpstr>
      <vt:lpstr>Why have targets?</vt:lpstr>
      <vt:lpstr>Outcome vs Process Based Targets</vt:lpstr>
      <vt:lpstr>Qualitative vs Quantitative Targets</vt:lpstr>
      <vt:lpstr>Setting Targets</vt:lpstr>
      <vt:lpstr>Steps to set targets</vt:lpstr>
      <vt:lpstr>Matrix</vt:lpstr>
      <vt:lpstr>Discussion Points: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Anele Trentin</dc:creator>
  <cp:lastModifiedBy>Alice Brighouse</cp:lastModifiedBy>
  <cp:revision>102</cp:revision>
  <cp:lastPrinted>2021-02-03T14:55:22Z</cp:lastPrinted>
  <dcterms:created xsi:type="dcterms:W3CDTF">2019-01-17T14:30:06Z</dcterms:created>
  <dcterms:modified xsi:type="dcterms:W3CDTF">2023-10-09T08:08:14Z</dcterms:modified>
</cp:coreProperties>
</file>